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329" r:id="rId3"/>
    <p:sldId id="328" r:id="rId4"/>
    <p:sldId id="330" r:id="rId5"/>
    <p:sldId id="331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88235" autoAdjust="0"/>
  </p:normalViewPr>
  <p:slideViewPr>
    <p:cSldViewPr snapToGrid="0">
      <p:cViewPr varScale="1">
        <p:scale>
          <a:sx n="100" d="100"/>
          <a:sy n="100" d="100"/>
        </p:scale>
        <p:origin x="26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89BD5-F3BE-4791-82AB-ECAAA0AD4B24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DA685-712D-4F79-AE83-B7954F49B5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190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DA685-712D-4F79-AE83-B7954F49B53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531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C0931-F36A-28D4-7ACE-4DA89C2CB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D3979E8-3C22-A534-866A-11720986F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01E0F65-B099-0182-9841-9F4CC08D3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10D363-39E9-A96B-1BBA-914CC621E9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DA685-712D-4F79-AE83-B7954F49B53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2880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DA685-712D-4F79-AE83-B7954F49B53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5395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EB28E-0656-6B7F-DC2C-3A13B6722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43BC881-CA30-B1A3-5BDA-3E21A2EF2D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4539D2F-EDDD-D4F9-2B55-1978E0502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7803DD-95C4-AB42-319A-943B5585EC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DA685-712D-4F79-AE83-B7954F49B53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02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C1F1B-2AD8-CEB0-221A-8A20838EC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1A84321-D211-F798-C35D-4B0EE9A49B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8762C2C-A736-7B0B-691D-6CED4A04B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F1BB3D5-3C97-8E06-770F-B048C7CB07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DA685-712D-4F79-AE83-B7954F49B53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15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9724E2-9C84-4D84-90AE-0587EB56A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1C9B3E9-2B37-4EEB-A683-643B0F1C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8BD581-E92A-4A28-994B-9B2363B9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41842C6-A3C4-4642-83A9-C027A3C67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A9717D-C871-4B0B-8644-1AD0AD29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512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81DDEF-5CA3-4D8E-857D-CEA643FEA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AC11626-7DE6-4A99-8F81-ECA2EE75E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77B7BC-072B-4A70-824B-62C36B862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7D977C-15AC-4AF8-B78B-698F9E6A4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7F3153F-F29D-470D-A8C3-F3D0679E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527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6F6301-ED11-4796-81D6-684F51B2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FE4348-7A45-4E70-9029-5DED82653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4E3480-741C-4263-B648-A1DD126C6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CF5458-E0B6-438B-A967-163C7957D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77EC81-C9D1-48CC-8152-793CB554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728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D9F5B3-B8C2-4450-8530-F9BBB65FC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8D0D2D5-6836-4605-9303-7DEC2BF873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AB9C756-CA70-45C2-B4D4-DDD591607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5BCD307-5A32-4AE9-A3B5-A5D3DDB8A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38B9F68-7BF7-4DFB-B3E4-388819827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B3437BB-A5FA-441D-A972-61B4D5D14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2672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2ED339-0CA1-4E04-945A-2E37BE4DA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3F7D72F-CA80-46D7-BA7F-771A0DAB6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4B3A29B-EA5D-46B2-9B7B-417635A79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DE47391-B1B1-49F8-8255-B4EE807268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2ADB5ED-A711-4E7D-BBE4-946BA99706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B84E480-C0D0-4B85-AC1E-8A33AEAA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F3B8917-6C16-4679-ABEF-3C2F57816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C1ACB1D-0C7E-424B-85F0-9B46C7426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21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413E22-5471-4F5B-B72C-9A6ED62AD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C9C40A9-C112-42A3-8E3A-59B9C36C7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71DA574-FABF-4278-863A-1ED8AEEED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B0C251D-4AD0-40DF-AA9F-FEA57526C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383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9A6646F-3263-4238-9783-EAF36C170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93B711B-9BDB-47EC-B586-A2E524349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F9A89DE-6ABC-4C34-82F9-9E4DC2266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8315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AF9856-0B75-482B-86F3-3977835D4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5E2E36-F00D-4879-A831-FBD647A9F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3F2C3A7-5D00-4216-924D-55A79F7CD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DA070FF-A7FA-4E94-A3B2-A2117FF0A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2EAB10E-240D-4F14-BF39-93FF67EF5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C923D81-23BA-430B-8E0D-A429AA95B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021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807653-EA7A-429F-A2A1-E94BE598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6F80A0E-9102-4DCE-940A-F6E4229237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53E1B0A-DE66-4E2B-88A3-2DF7B0F68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16DA77D-460F-437F-976C-87C3E9E80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E9FFE95-29F4-4A23-B99D-B2C72C81B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1FAE570-4144-49AF-839C-57B3B337C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371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B0FD98-F731-4D53-835A-C7EC1CFB5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BA8CCB4-7EEE-4E80-88BF-A99B3A75C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BD7627-9310-4569-9679-CC8576222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CE8AE58-5545-4C19-BA50-24D8AE7A8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AD7C5A4-A3F5-485B-A429-84308C384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345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6B32464-252A-4F52-83FA-FF1AFC4F2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432BD2E-CB66-4217-BA0B-1CFE4B75CF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1A19A0-F04E-477A-A120-993D81291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52A408-9A18-4000-9B3A-9FF85A0CC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090740-B35D-424C-8D6E-670A3A384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05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96706D-BA9B-456A-866D-C465915E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C3A398E-4C2E-4A3D-AC1D-6BAFB8D46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EBB49B-40F4-46B2-9209-CD493DE859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E9910-CBC7-410F-8316-4D9702508DEE}" type="datetimeFigureOut">
              <a:rPr lang="ko-KR" altLang="en-US" smtClean="0"/>
              <a:t>2025-03-04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EA95F6A-60C2-402A-B873-73FDEFD75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8B5CDC-5825-4AD0-96DE-F8DD3617B7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8C0CF-0E1A-4FD5-A2FA-FCD040EA38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11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065AB2-207F-4546-A6AB-223E27C02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457" y="2151401"/>
            <a:ext cx="11243086" cy="497822"/>
          </a:xfrm>
        </p:spPr>
        <p:txBody>
          <a:bodyPr>
            <a:noAutofit/>
          </a:bodyPr>
          <a:lstStyle/>
          <a:p>
            <a:r>
              <a:rPr lang="ko-KR" altLang="en-US" sz="3500" b="1" i="0" dirty="0">
                <a:effectLst/>
              </a:rPr>
              <a:t>개별연구 </a:t>
            </a:r>
            <a:r>
              <a:rPr lang="en-US" altLang="ko-KR" sz="3500" b="1" i="0" dirty="0">
                <a:effectLst/>
              </a:rPr>
              <a:t>– </a:t>
            </a:r>
            <a:r>
              <a:rPr lang="ko-KR" altLang="en-US" sz="3500" b="1" i="0" dirty="0">
                <a:effectLst/>
              </a:rPr>
              <a:t>시스템 반도체 설계</a:t>
            </a:r>
            <a:endParaRPr lang="en-US" altLang="ko-KR" sz="3500" b="1" i="0" dirty="0">
              <a:effectLst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D11F45AF-392A-59AF-2596-4AA18818E7BC}"/>
              </a:ext>
            </a:extLst>
          </p:cNvPr>
          <p:cNvCxnSpPr/>
          <p:nvPr/>
        </p:nvCxnSpPr>
        <p:spPr>
          <a:xfrm>
            <a:off x="350184" y="2954023"/>
            <a:ext cx="1149163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">
            <a:extLst>
              <a:ext uri="{FF2B5EF4-FFF2-40B4-BE49-F238E27FC236}">
                <a16:creationId xmlns:a16="http://schemas.microsoft.com/office/drawing/2014/main" id="{2BCA2B57-802F-7CA2-3DBC-7175FD52B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Qamar, Faizan and Dimyati, Kaharudin Bin and Hindia, Mhd Nour and Noordin, Kamarul Ariffin Bin and Al-Samman, Ahmed M</a:t>
            </a:r>
            <a:r>
              <a:rPr kumimoji="0" lang="ko-KR" altLang="ko-K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0B90338-84A8-FDFE-04FA-356531D8D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Qamar, Faizan and Dimyati, Kaharudin Bin and Hindia, Mhd Nour and Noordin, Kamarul Ariffin Bin and Al-Samman, Ahmed M</a:t>
            </a:r>
            <a:r>
              <a:rPr kumimoji="0" lang="ko-KR" altLang="ko-K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ADD42FE-9FB0-03BF-9732-103D9E287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Qamar, Faizan and Dimyati, Kaharudin Bin and Hindia, Mhd Nour and Noordin, Kamarul Ariffin Bin and Al-Samman, Ahmed M</a:t>
            </a:r>
            <a:r>
              <a:rPr kumimoji="0" lang="ko-KR" altLang="ko-K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4720BCF4-2764-446D-7497-E769DB960B3D}"/>
              </a:ext>
            </a:extLst>
          </p:cNvPr>
          <p:cNvSpPr txBox="1">
            <a:spLocks/>
          </p:cNvSpPr>
          <p:nvPr/>
        </p:nvSpPr>
        <p:spPr>
          <a:xfrm>
            <a:off x="7000239" y="6055378"/>
            <a:ext cx="4940823" cy="4978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500" b="1" dirty="0"/>
              <a:t>lamk@dgu.edu/010-3176-2237</a:t>
            </a:r>
          </a:p>
        </p:txBody>
      </p:sp>
    </p:spTree>
    <p:extLst>
      <p:ext uri="{BB962C8B-B14F-4D97-AF65-F5344CB8AC3E}">
        <p14:creationId xmlns:p14="http://schemas.microsoft.com/office/powerpoint/2010/main" val="3670458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7C961-2CDC-449B-ABB7-7497C4193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F448A0A1-CD02-3A56-E224-F4910D5BD302}"/>
              </a:ext>
            </a:extLst>
          </p:cNvPr>
          <p:cNvSpPr txBox="1">
            <a:spLocks/>
          </p:cNvSpPr>
          <p:nvPr/>
        </p:nvSpPr>
        <p:spPr>
          <a:xfrm>
            <a:off x="327349" y="134055"/>
            <a:ext cx="10905066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atinLnBrk="0">
              <a:spcAft>
                <a:spcPts val="600"/>
              </a:spcAft>
            </a:pPr>
            <a:r>
              <a:rPr lang="ko-KR" altLang="en-US" sz="3600" b="1" i="0" dirty="0">
                <a:effectLst/>
              </a:rPr>
              <a:t>개별연구 </a:t>
            </a:r>
            <a:r>
              <a:rPr lang="en-US" altLang="ko-KR" sz="3600" b="1" i="0" dirty="0">
                <a:effectLst/>
              </a:rPr>
              <a:t>– </a:t>
            </a:r>
            <a:r>
              <a:rPr lang="ko-KR" altLang="en-US" sz="3600" b="1" i="0" dirty="0">
                <a:effectLst/>
              </a:rPr>
              <a:t>시스템 반도체 설계</a:t>
            </a:r>
            <a:endParaRPr lang="en-US" altLang="ko-KR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D959556-0110-EBFD-AAD8-8C84A02121E8}"/>
              </a:ext>
            </a:extLst>
          </p:cNvPr>
          <p:cNvSpPr txBox="1">
            <a:spLocks/>
          </p:cNvSpPr>
          <p:nvPr/>
        </p:nvSpPr>
        <p:spPr>
          <a:xfrm>
            <a:off x="634700" y="1055677"/>
            <a:ext cx="11069620" cy="5756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ko-KR" altLang="en-US" sz="2500" b="1" dirty="0">
                <a:latin typeface="+mn-ea"/>
                <a:ea typeface="+mn-ea"/>
                <a:cs typeface="+mn-cs"/>
              </a:rPr>
              <a:t>반도체 인재양성 부트캠프 사업 이수 과정 포함 수업 </a:t>
            </a:r>
            <a:endParaRPr lang="en-US" altLang="ko-KR" sz="2500" b="1" dirty="0">
              <a:latin typeface="+mn-ea"/>
              <a:ea typeface="+mn-ea"/>
              <a:cs typeface="+mn-cs"/>
            </a:endParaRPr>
          </a:p>
          <a:p>
            <a:pPr latinLnBrk="0">
              <a:lnSpc>
                <a:spcPct val="100000"/>
              </a:lnSpc>
              <a:spcAft>
                <a:spcPts val="600"/>
              </a:spcAft>
            </a:pPr>
            <a:endParaRPr lang="en-US" altLang="ko-KR" sz="2500" b="1" dirty="0">
              <a:latin typeface="+mn-ea"/>
              <a:ea typeface="+mn-ea"/>
              <a:cs typeface="+mn-cs"/>
            </a:endParaRPr>
          </a:p>
          <a:p>
            <a:pPr marL="342900" indent="-342900" latinLnBrk="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2500" b="1" dirty="0">
                <a:latin typeface="+mn-ea"/>
                <a:ea typeface="+mn-ea"/>
                <a:cs typeface="+mn-cs"/>
              </a:rPr>
              <a:t>부트캠프 사업 신청 후 </a:t>
            </a:r>
            <a:r>
              <a:rPr lang="ko-KR" altLang="en-US" sz="2500" b="1" dirty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중</a:t>
            </a:r>
            <a:r>
              <a:rPr lang="en-US" altLang="ko-KR" sz="2500" b="1" dirty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/</a:t>
            </a:r>
            <a:r>
              <a:rPr lang="ko-KR" altLang="en-US" sz="2500" b="1" dirty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고급 과정 이수 시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장학금 최대 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만원 지급</a:t>
            </a:r>
            <a:endParaRPr lang="en-US" altLang="ko-KR" sz="2500" b="1" dirty="0">
              <a:latin typeface="+mn-ea"/>
              <a:ea typeface="+mn-ea"/>
              <a:cs typeface="+mn-cs"/>
            </a:endParaRPr>
          </a:p>
          <a:p>
            <a:pPr marL="342900" indent="-342900" latinLnBrk="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altLang="ko-KR" sz="2500" b="1" dirty="0">
              <a:latin typeface="+mn-ea"/>
              <a:ea typeface="+mn-ea"/>
              <a:cs typeface="+mn-cs"/>
            </a:endParaRPr>
          </a:p>
          <a:p>
            <a:pPr marL="342900" indent="-342900" latinLnBrk="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2500" b="1" dirty="0" err="1">
                <a:latin typeface="+mn-ea"/>
                <a:ea typeface="+mn-ea"/>
                <a:cs typeface="+mn-cs"/>
              </a:rPr>
              <a:t>마이크로디그리와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 동일 이수 기준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부트캠프 사업 </a:t>
            </a:r>
            <a:r>
              <a:rPr lang="ko-KR" altLang="en-US" sz="2500" b="1" dirty="0" err="1">
                <a:latin typeface="+mn-ea"/>
                <a:ea typeface="+mn-ea"/>
                <a:cs typeface="+mn-cs"/>
              </a:rPr>
              <a:t>이수증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 발급</a:t>
            </a:r>
            <a:endParaRPr lang="en-US" altLang="ko-KR" sz="2500" b="1" dirty="0">
              <a:latin typeface="+mn-ea"/>
              <a:ea typeface="+mn-ea"/>
              <a:cs typeface="+mn-cs"/>
            </a:endParaRPr>
          </a:p>
          <a:p>
            <a:pPr marL="342900" indent="-342900" latinLnBrk="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altLang="ko-KR" sz="2500" b="1" dirty="0">
              <a:latin typeface="+mn-ea"/>
              <a:ea typeface="+mn-ea"/>
              <a:cs typeface="+mn-cs"/>
            </a:endParaRPr>
          </a:p>
          <a:p>
            <a:pPr marL="342900" indent="-342900" latinLnBrk="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2500" b="1" dirty="0">
                <a:latin typeface="+mn-ea"/>
                <a:ea typeface="+mn-ea"/>
                <a:cs typeface="+mn-cs"/>
              </a:rPr>
              <a:t>신호처리반도체설계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중급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),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통신반도체설계과정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중급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)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 포함 과목 </a:t>
            </a:r>
            <a:endParaRPr lang="en-US" altLang="ko-KR" sz="2500" b="1" dirty="0">
              <a:latin typeface="+mn-ea"/>
              <a:ea typeface="+mn-ea"/>
              <a:cs typeface="+mn-cs"/>
            </a:endParaRPr>
          </a:p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ko-KR" altLang="en-US" sz="2500" b="1" dirty="0">
                <a:latin typeface="+mn-ea"/>
                <a:ea typeface="+mn-ea"/>
                <a:cs typeface="+mn-cs"/>
              </a:rPr>
              <a:t> </a:t>
            </a:r>
            <a:endParaRPr lang="en-US" altLang="ko-KR" sz="2500" b="1" dirty="0">
              <a:latin typeface="+mn-ea"/>
              <a:ea typeface="+mn-ea"/>
              <a:cs typeface="+mn-cs"/>
            </a:endParaRPr>
          </a:p>
          <a:p>
            <a:pPr marL="342900" indent="-342900" latinLnBrk="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2500" b="1" dirty="0">
                <a:latin typeface="+mn-ea"/>
                <a:ea typeface="+mn-ea"/>
                <a:cs typeface="+mn-cs"/>
              </a:rPr>
              <a:t>중급 이수 기준 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: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총 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13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학점 중 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10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학점 이상 이수 </a:t>
            </a:r>
            <a:endParaRPr lang="en-US" altLang="ko-KR" sz="2500" b="1" dirty="0">
              <a:latin typeface="+mn-ea"/>
              <a:ea typeface="+mn-ea"/>
              <a:cs typeface="+mn-cs"/>
            </a:endParaRPr>
          </a:p>
          <a:p>
            <a:pPr marL="342900" indent="-342900" latinLnBrk="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altLang="ko-KR" sz="2500" b="1" dirty="0">
              <a:latin typeface="+mn-ea"/>
              <a:ea typeface="+mn-ea"/>
              <a:cs typeface="+mn-cs"/>
            </a:endParaRPr>
          </a:p>
          <a:p>
            <a:pPr marL="342900" indent="-342900" latinLnBrk="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2500" b="1" dirty="0">
                <a:latin typeface="+mn-ea"/>
                <a:ea typeface="+mn-ea"/>
                <a:cs typeface="+mn-cs"/>
              </a:rPr>
              <a:t>중급 과정 구성 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: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정규 교과목 </a:t>
            </a:r>
            <a:r>
              <a:rPr lang="en-US" altLang="ko-KR" sz="2500" b="1">
                <a:latin typeface="+mn-ea"/>
                <a:ea typeface="+mn-ea"/>
                <a:cs typeface="+mn-cs"/>
              </a:rPr>
              <a:t>(3) 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+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외부 교과목 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+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개별연구 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총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5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과목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)</a:t>
            </a:r>
          </a:p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en-US" altLang="ko-KR" sz="2500" b="1" dirty="0">
                <a:latin typeface="+mn-ea"/>
                <a:ea typeface="+mn-ea"/>
                <a:cs typeface="+mn-cs"/>
              </a:rPr>
              <a:t/>
            </a:r>
            <a:br>
              <a:rPr lang="en-US" altLang="ko-KR" sz="2500" b="1" dirty="0">
                <a:latin typeface="+mn-ea"/>
                <a:ea typeface="+mn-ea"/>
                <a:cs typeface="+mn-cs"/>
              </a:rPr>
            </a:br>
            <a:r>
              <a:rPr lang="en-US" altLang="ko-KR" sz="2500" b="1" dirty="0">
                <a:latin typeface="+mn-e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081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3D1BA9C7-2829-4C7D-85F3-AB8C1BE80E00}"/>
              </a:ext>
            </a:extLst>
          </p:cNvPr>
          <p:cNvSpPr txBox="1">
            <a:spLocks/>
          </p:cNvSpPr>
          <p:nvPr/>
        </p:nvSpPr>
        <p:spPr>
          <a:xfrm>
            <a:off x="327349" y="134055"/>
            <a:ext cx="10905066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atinLnBrk="0">
              <a:spcAft>
                <a:spcPts val="600"/>
              </a:spcAft>
            </a:pPr>
            <a:r>
              <a:rPr lang="ko-KR" altLang="en-US" sz="3600" b="1" i="0" dirty="0">
                <a:effectLst/>
              </a:rPr>
              <a:t>개별연구 </a:t>
            </a:r>
            <a:r>
              <a:rPr lang="en-US" altLang="ko-KR" sz="3600" b="1" i="0" dirty="0">
                <a:effectLst/>
              </a:rPr>
              <a:t>– </a:t>
            </a:r>
            <a:r>
              <a:rPr lang="ko-KR" altLang="en-US" sz="3600" b="1" i="0" dirty="0">
                <a:effectLst/>
              </a:rPr>
              <a:t>시스템 반도체 설계</a:t>
            </a:r>
            <a:endParaRPr lang="en-US" altLang="ko-KR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494E5438-5286-5CA0-A1D9-07678796DB80}"/>
              </a:ext>
            </a:extLst>
          </p:cNvPr>
          <p:cNvSpPr txBox="1">
            <a:spLocks/>
          </p:cNvSpPr>
          <p:nvPr/>
        </p:nvSpPr>
        <p:spPr>
          <a:xfrm>
            <a:off x="634700" y="1055677"/>
            <a:ext cx="10584589" cy="5756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ko-KR" altLang="en-US" sz="2500" b="1" dirty="0">
                <a:latin typeface="+mn-ea"/>
                <a:ea typeface="+mn-ea"/>
                <a:cs typeface="+mn-cs"/>
              </a:rPr>
              <a:t>개별연구 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–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시스템 반도체 설계 포함 과정 </a:t>
            </a:r>
            <a:endParaRPr lang="en-US" altLang="ko-KR" sz="2500" b="1" dirty="0">
              <a:latin typeface="+mn-ea"/>
              <a:ea typeface="+mn-ea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15088E-480C-27DB-BA17-9A2C22036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994" y="2271912"/>
            <a:ext cx="8280000" cy="3537818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3343FDB0-FD96-D3B3-40D5-C4E175A967D5}"/>
              </a:ext>
            </a:extLst>
          </p:cNvPr>
          <p:cNvSpPr/>
          <p:nvPr/>
        </p:nvSpPr>
        <p:spPr>
          <a:xfrm>
            <a:off x="1696720" y="4927600"/>
            <a:ext cx="8544560" cy="6299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669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D30EE-10DD-78FA-49D2-8522D2F46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A73DA3F0-D980-7722-7A1D-BCBB9381C7D3}"/>
              </a:ext>
            </a:extLst>
          </p:cNvPr>
          <p:cNvSpPr txBox="1">
            <a:spLocks/>
          </p:cNvSpPr>
          <p:nvPr/>
        </p:nvSpPr>
        <p:spPr>
          <a:xfrm>
            <a:off x="327349" y="134055"/>
            <a:ext cx="10905066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atinLnBrk="0">
              <a:spcAft>
                <a:spcPts val="600"/>
              </a:spcAft>
            </a:pPr>
            <a:r>
              <a:rPr lang="ko-KR" altLang="en-US" sz="3600" b="1" i="0" dirty="0">
                <a:effectLst/>
              </a:rPr>
              <a:t>개별연구 </a:t>
            </a:r>
            <a:r>
              <a:rPr lang="en-US" altLang="ko-KR" sz="3600" b="1" i="0" dirty="0">
                <a:effectLst/>
              </a:rPr>
              <a:t>– </a:t>
            </a:r>
            <a:r>
              <a:rPr lang="ko-KR" altLang="en-US" sz="3600" b="1" i="0" dirty="0">
                <a:effectLst/>
              </a:rPr>
              <a:t>시스템 반도체 설계</a:t>
            </a:r>
            <a:endParaRPr lang="en-US" altLang="ko-KR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9284B450-8CE7-1D0B-E891-7047F224A289}"/>
              </a:ext>
            </a:extLst>
          </p:cNvPr>
          <p:cNvSpPr txBox="1">
            <a:spLocks/>
          </p:cNvSpPr>
          <p:nvPr/>
        </p:nvSpPr>
        <p:spPr>
          <a:xfrm>
            <a:off x="634700" y="1055677"/>
            <a:ext cx="10584589" cy="5756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ko-KR" altLang="en-US" sz="2500" b="1" dirty="0">
                <a:latin typeface="+mn-ea"/>
                <a:ea typeface="+mn-ea"/>
                <a:cs typeface="+mn-cs"/>
              </a:rPr>
              <a:t>개별연구 </a:t>
            </a:r>
            <a:r>
              <a:rPr lang="en-US" altLang="ko-KR" sz="2500" b="1" dirty="0">
                <a:latin typeface="+mn-ea"/>
                <a:ea typeface="+mn-ea"/>
                <a:cs typeface="+mn-cs"/>
              </a:rPr>
              <a:t>– </a:t>
            </a:r>
            <a:r>
              <a:rPr lang="ko-KR" altLang="en-US" sz="2500" b="1" dirty="0">
                <a:latin typeface="+mn-ea"/>
                <a:ea typeface="+mn-ea"/>
                <a:cs typeface="+mn-cs"/>
              </a:rPr>
              <a:t>시스템 반도체 설계 포함 과정 </a:t>
            </a:r>
            <a:endParaRPr lang="en-US" altLang="ko-KR" sz="2500" b="1" dirty="0"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337C357-F81A-8567-D02C-69CD7220E197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86994" y="2240821"/>
            <a:ext cx="8280000" cy="3600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23F76FDD-772F-21DC-C990-EF70D6A1146F}"/>
              </a:ext>
            </a:extLst>
          </p:cNvPr>
          <p:cNvSpPr/>
          <p:nvPr/>
        </p:nvSpPr>
        <p:spPr>
          <a:xfrm>
            <a:off x="1654714" y="3114040"/>
            <a:ext cx="8544560" cy="6299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6DA5198-BF92-9A09-E149-1D90828FE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226" y="4600099"/>
            <a:ext cx="592257" cy="19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55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B9840-28F9-EBDA-2F5F-43CDD976F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26ABA616-E95A-836D-807D-F3E94FB2032E}"/>
              </a:ext>
            </a:extLst>
          </p:cNvPr>
          <p:cNvSpPr txBox="1">
            <a:spLocks/>
          </p:cNvSpPr>
          <p:nvPr/>
        </p:nvSpPr>
        <p:spPr>
          <a:xfrm>
            <a:off x="327349" y="134055"/>
            <a:ext cx="10905066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atinLnBrk="0">
              <a:spcAft>
                <a:spcPts val="600"/>
              </a:spcAft>
            </a:pPr>
            <a:r>
              <a:rPr lang="ko-KR" altLang="en-US" sz="3600" b="1" i="0" dirty="0">
                <a:effectLst/>
              </a:rPr>
              <a:t>개별연구 </a:t>
            </a:r>
            <a:r>
              <a:rPr lang="en-US" altLang="ko-KR" sz="3600" b="1" i="0" dirty="0">
                <a:effectLst/>
              </a:rPr>
              <a:t>– </a:t>
            </a:r>
            <a:r>
              <a:rPr lang="ko-KR" altLang="en-US" sz="3600" b="1" i="0" dirty="0">
                <a:effectLst/>
              </a:rPr>
              <a:t>시스템 반도체 설계</a:t>
            </a:r>
            <a:endParaRPr lang="en-US" altLang="ko-KR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30B6F0F5-5F88-B81A-FBF2-E7A4C987E245}"/>
              </a:ext>
            </a:extLst>
          </p:cNvPr>
          <p:cNvSpPr txBox="1">
            <a:spLocks/>
          </p:cNvSpPr>
          <p:nvPr/>
        </p:nvSpPr>
        <p:spPr>
          <a:xfrm>
            <a:off x="634700" y="1055677"/>
            <a:ext cx="10584589" cy="5756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ko-KR" altLang="en-US" sz="2000" b="1" dirty="0">
                <a:latin typeface="+mn-ea"/>
                <a:ea typeface="+mn-ea"/>
                <a:cs typeface="+mn-cs"/>
              </a:rPr>
              <a:t>강의 개요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/>
            </a:r>
            <a:br>
              <a:rPr lang="en-US" altLang="ko-KR" sz="2000" b="1" dirty="0">
                <a:latin typeface="+mn-ea"/>
                <a:ea typeface="+mn-ea"/>
                <a:cs typeface="+mn-cs"/>
              </a:rPr>
            </a:br>
            <a:r>
              <a:rPr lang="en-US" altLang="ko-KR" sz="2000" b="1" dirty="0">
                <a:latin typeface="+mn-ea"/>
                <a:ea typeface="+mn-ea"/>
                <a:cs typeface="+mn-cs"/>
              </a:rPr>
              <a:t> - 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반도체 인재양성 부트캠프 이수 포함 과목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/>
            </a:r>
            <a:br>
              <a:rPr lang="en-US" altLang="ko-KR" sz="2000" b="1" dirty="0">
                <a:latin typeface="+mn-ea"/>
                <a:ea typeface="+mn-ea"/>
                <a:cs typeface="+mn-cs"/>
              </a:rPr>
            </a:br>
            <a:r>
              <a:rPr lang="en-US" altLang="ko-KR" sz="2000" b="1" dirty="0">
                <a:latin typeface="+mn-ea"/>
                <a:ea typeface="+mn-ea"/>
                <a:cs typeface="+mn-cs"/>
              </a:rPr>
              <a:t> - 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특강 형식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평가 방식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일일 보고서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/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최종 보고서 평가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, P or F)</a:t>
            </a:r>
            <a:br>
              <a:rPr lang="en-US" altLang="ko-KR" sz="2000" b="1" dirty="0">
                <a:latin typeface="+mn-ea"/>
                <a:ea typeface="+mn-ea"/>
                <a:cs typeface="+mn-cs"/>
              </a:rPr>
            </a:br>
            <a:r>
              <a:rPr lang="en-US" altLang="ko-KR" sz="2000" b="1" dirty="0">
                <a:latin typeface="+mn-ea"/>
                <a:ea typeface="+mn-ea"/>
                <a:cs typeface="+mn-cs"/>
              </a:rPr>
              <a:t> - 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예상 일정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/>
            </a:r>
            <a:br>
              <a:rPr lang="en-US" altLang="ko-KR" sz="2000" b="1" dirty="0">
                <a:latin typeface="+mn-ea"/>
                <a:ea typeface="+mn-ea"/>
                <a:cs typeface="+mn-cs"/>
              </a:rPr>
            </a:br>
            <a:r>
              <a:rPr lang="en-US" altLang="ko-KR" sz="2000" b="1" dirty="0">
                <a:latin typeface="+mn-ea"/>
                <a:ea typeface="+mn-ea"/>
                <a:cs typeface="+mn-cs"/>
              </a:rPr>
              <a:t>   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오후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6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시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30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분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~8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시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(8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회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/ 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중간고사 이전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4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회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이후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4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회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학생 협의 후 수정 가능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)</a:t>
            </a:r>
            <a:br>
              <a:rPr lang="en-US" altLang="ko-KR" sz="2000" b="1" dirty="0">
                <a:latin typeface="+mn-ea"/>
                <a:ea typeface="+mn-ea"/>
                <a:cs typeface="+mn-cs"/>
              </a:rPr>
            </a:br>
            <a:r>
              <a:rPr lang="en-US" altLang="ko-KR" sz="2000" b="1" dirty="0">
                <a:latin typeface="+mn-ea"/>
                <a:ea typeface="+mn-ea"/>
                <a:cs typeface="+mn-cs"/>
              </a:rPr>
              <a:t/>
            </a:r>
            <a:br>
              <a:rPr lang="en-US" altLang="ko-KR" sz="2000" b="1" dirty="0">
                <a:latin typeface="+mn-ea"/>
                <a:ea typeface="+mn-ea"/>
                <a:cs typeface="+mn-cs"/>
              </a:rPr>
            </a:br>
            <a:r>
              <a:rPr lang="en-US" altLang="ko-KR" sz="2000" b="1" dirty="0">
                <a:latin typeface="+mn-ea"/>
                <a:ea typeface="+mn-ea"/>
                <a:cs typeface="+mn-cs"/>
              </a:rPr>
              <a:t>1. 3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월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26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일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수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)</a:t>
            </a:r>
          </a:p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en-US" altLang="ko-KR" sz="2000" b="1" dirty="0">
                <a:latin typeface="+mn-ea"/>
                <a:ea typeface="+mn-ea"/>
                <a:cs typeface="+mn-cs"/>
              </a:rPr>
              <a:t>2. 4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월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02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일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수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)</a:t>
            </a:r>
          </a:p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en-US" altLang="ko-KR" sz="2000" b="1" dirty="0">
                <a:latin typeface="+mn-ea"/>
                <a:ea typeface="+mn-ea"/>
                <a:cs typeface="+mn-cs"/>
              </a:rPr>
              <a:t>3. 4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월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09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일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수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)</a:t>
            </a:r>
          </a:p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en-US" altLang="ko-KR" sz="2000" b="1" dirty="0">
                <a:latin typeface="+mn-ea"/>
                <a:ea typeface="+mn-ea"/>
                <a:cs typeface="+mn-cs"/>
              </a:rPr>
              <a:t>4. 4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월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23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일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수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)</a:t>
            </a:r>
          </a:p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en-US" altLang="ko-KR" sz="2000" b="1" dirty="0">
                <a:latin typeface="+mn-ea"/>
                <a:ea typeface="+mn-ea"/>
                <a:cs typeface="+mn-cs"/>
              </a:rPr>
              <a:t>5. 4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월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30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일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수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)</a:t>
            </a:r>
          </a:p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en-US" altLang="ko-KR" sz="2000" b="1" dirty="0">
                <a:latin typeface="+mn-ea"/>
                <a:ea typeface="+mn-ea"/>
                <a:cs typeface="+mn-cs"/>
              </a:rPr>
              <a:t>6. 5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월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07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일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수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)</a:t>
            </a:r>
          </a:p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en-US" altLang="ko-KR" sz="2000" b="1" dirty="0">
                <a:latin typeface="+mn-ea"/>
                <a:ea typeface="+mn-ea"/>
                <a:cs typeface="+mn-cs"/>
              </a:rPr>
              <a:t>7. 5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월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14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일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수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)</a:t>
            </a:r>
          </a:p>
          <a:p>
            <a:pPr latinLnBrk="0">
              <a:lnSpc>
                <a:spcPct val="100000"/>
              </a:lnSpc>
              <a:spcAft>
                <a:spcPts val="600"/>
              </a:spcAft>
            </a:pPr>
            <a:r>
              <a:rPr lang="en-US" altLang="ko-KR" sz="2000" b="1" dirty="0">
                <a:latin typeface="+mn-ea"/>
                <a:ea typeface="+mn-ea"/>
                <a:cs typeface="+mn-cs"/>
              </a:rPr>
              <a:t>8. 5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월 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21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일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(</a:t>
            </a:r>
            <a:r>
              <a:rPr lang="ko-KR" altLang="en-US" sz="2000" b="1" dirty="0">
                <a:latin typeface="+mn-ea"/>
                <a:ea typeface="+mn-ea"/>
                <a:cs typeface="+mn-cs"/>
              </a:rPr>
              <a:t>수</a:t>
            </a:r>
            <a:r>
              <a:rPr lang="en-US" altLang="ko-KR" sz="2000" b="1" dirty="0">
                <a:latin typeface="+mn-ea"/>
                <a:ea typeface="+mn-ea"/>
                <a:cs typeface="+mn-cs"/>
              </a:rPr>
              <a:t>)</a:t>
            </a:r>
            <a:br>
              <a:rPr lang="en-US" altLang="ko-KR" sz="2000" b="1" dirty="0">
                <a:latin typeface="+mn-ea"/>
                <a:ea typeface="+mn-ea"/>
                <a:cs typeface="+mn-cs"/>
              </a:rPr>
            </a:br>
            <a:r>
              <a:rPr lang="en-US" altLang="ko-KR" sz="2000" b="1" dirty="0">
                <a:latin typeface="+mn-ea"/>
                <a:ea typeface="+mn-ea"/>
                <a:cs typeface="+mn-cs"/>
              </a:rPr>
              <a:t>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6FEADB-2CE2-A6F7-39CF-0CF365799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837" y="2922545"/>
            <a:ext cx="7335274" cy="299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67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43388</TotalTime>
  <Words>335</Words>
  <Application>Microsoft Office PowerPoint</Application>
  <PresentationFormat>와이드스크린</PresentationFormat>
  <Paragraphs>36</Paragraphs>
  <Slides>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Arial Unicode MS</vt:lpstr>
      <vt:lpstr>맑은 고딕</vt:lpstr>
      <vt:lpstr>Arial</vt:lpstr>
      <vt:lpstr>Wingdings</vt:lpstr>
      <vt:lpstr>Office 테마</vt:lpstr>
      <vt:lpstr>개별연구 – 시스템 반도체 설계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write a research journal article in engineering and science</dc:title>
  <dc:creator>람 권</dc:creator>
  <cp:lastModifiedBy>USER</cp:lastModifiedBy>
  <cp:revision>2911</cp:revision>
  <dcterms:created xsi:type="dcterms:W3CDTF">2021-04-25T12:07:38Z</dcterms:created>
  <dcterms:modified xsi:type="dcterms:W3CDTF">2025-03-04T07:11:45Z</dcterms:modified>
</cp:coreProperties>
</file>